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"/>
  </p:notesMasterIdLst>
  <p:sldIdLst>
    <p:sldId id="256" r:id="rId2"/>
  </p:sldIdLst>
  <p:sldSz cx="9601200" cy="12801600" type="A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7C80"/>
    <a:srgbClr val="FFFF99"/>
    <a:srgbClr val="FF9999"/>
    <a:srgbClr val="BAECF8"/>
    <a:srgbClr val="485B78"/>
    <a:srgbClr val="29514B"/>
    <a:srgbClr val="23719D"/>
    <a:srgbClr val="83D9ED"/>
    <a:srgbClr val="F6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1" autoAdjust="0"/>
    <p:restoredTop sz="94676" autoAdjust="0"/>
  </p:normalViewPr>
  <p:slideViewPr>
    <p:cSldViewPr>
      <p:cViewPr>
        <p:scale>
          <a:sx n="100" d="100"/>
          <a:sy n="100" d="100"/>
        </p:scale>
        <p:origin x="1296" y="-465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83DCA-52EB-4F14-B144-B5A1A0B902E5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62050"/>
            <a:ext cx="23495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057B-4514-4E0C-91DE-3648C16A41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5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9989" rtl="0" eaLnBrk="1" latinLnBrk="0" hangingPunct="1">
      <a:defRPr sz="367" kern="1200">
        <a:solidFill>
          <a:schemeClr val="tx1"/>
        </a:solidFill>
        <a:latin typeface="+mn-lt"/>
        <a:ea typeface="+mn-ea"/>
        <a:cs typeface="+mn-cs"/>
      </a:defRPr>
    </a:lvl1pPr>
    <a:lvl2pPr marL="139995" algn="l" defTabSz="279989" rtl="0" eaLnBrk="1" latinLnBrk="0" hangingPunct="1">
      <a:defRPr sz="367" kern="1200">
        <a:solidFill>
          <a:schemeClr val="tx1"/>
        </a:solidFill>
        <a:latin typeface="+mn-lt"/>
        <a:ea typeface="+mn-ea"/>
        <a:cs typeface="+mn-cs"/>
      </a:defRPr>
    </a:lvl2pPr>
    <a:lvl3pPr marL="279989" algn="l" defTabSz="279989" rtl="0" eaLnBrk="1" latinLnBrk="0" hangingPunct="1">
      <a:defRPr sz="367" kern="1200">
        <a:solidFill>
          <a:schemeClr val="tx1"/>
        </a:solidFill>
        <a:latin typeface="+mn-lt"/>
        <a:ea typeface="+mn-ea"/>
        <a:cs typeface="+mn-cs"/>
      </a:defRPr>
    </a:lvl3pPr>
    <a:lvl4pPr marL="419984" algn="l" defTabSz="279989" rtl="0" eaLnBrk="1" latinLnBrk="0" hangingPunct="1">
      <a:defRPr sz="367" kern="1200">
        <a:solidFill>
          <a:schemeClr val="tx1"/>
        </a:solidFill>
        <a:latin typeface="+mn-lt"/>
        <a:ea typeface="+mn-ea"/>
        <a:cs typeface="+mn-cs"/>
      </a:defRPr>
    </a:lvl4pPr>
    <a:lvl5pPr marL="559979" algn="l" defTabSz="279989" rtl="0" eaLnBrk="1" latinLnBrk="0" hangingPunct="1">
      <a:defRPr sz="367" kern="1200">
        <a:solidFill>
          <a:schemeClr val="tx1"/>
        </a:solidFill>
        <a:latin typeface="+mn-lt"/>
        <a:ea typeface="+mn-ea"/>
        <a:cs typeface="+mn-cs"/>
      </a:defRPr>
    </a:lvl5pPr>
    <a:lvl6pPr marL="699973" algn="l" defTabSz="279989" rtl="0" eaLnBrk="1" latinLnBrk="0" hangingPunct="1">
      <a:defRPr sz="367" kern="1200">
        <a:solidFill>
          <a:schemeClr val="tx1"/>
        </a:solidFill>
        <a:latin typeface="+mn-lt"/>
        <a:ea typeface="+mn-ea"/>
        <a:cs typeface="+mn-cs"/>
      </a:defRPr>
    </a:lvl6pPr>
    <a:lvl7pPr marL="839968" algn="l" defTabSz="279989" rtl="0" eaLnBrk="1" latinLnBrk="0" hangingPunct="1">
      <a:defRPr sz="367" kern="1200">
        <a:solidFill>
          <a:schemeClr val="tx1"/>
        </a:solidFill>
        <a:latin typeface="+mn-lt"/>
        <a:ea typeface="+mn-ea"/>
        <a:cs typeface="+mn-cs"/>
      </a:defRPr>
    </a:lvl7pPr>
    <a:lvl8pPr marL="979962" algn="l" defTabSz="279989" rtl="0" eaLnBrk="1" latinLnBrk="0" hangingPunct="1">
      <a:defRPr sz="367" kern="1200">
        <a:solidFill>
          <a:schemeClr val="tx1"/>
        </a:solidFill>
        <a:latin typeface="+mn-lt"/>
        <a:ea typeface="+mn-ea"/>
        <a:cs typeface="+mn-cs"/>
      </a:defRPr>
    </a:lvl8pPr>
    <a:lvl9pPr marL="1119957" algn="l" defTabSz="279989" rtl="0" eaLnBrk="1" latinLnBrk="0" hangingPunct="1">
      <a:defRPr sz="3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327275" y="1162050"/>
            <a:ext cx="2349500" cy="313531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A057B-4514-4E0C-91DE-3648C16A4188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07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C1AF-E55D-2898-977B-1209FC688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6B75C-C10A-9957-8134-7789F0155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FD288-D9E9-F5DD-01B5-2585770F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51E8E-4DA5-36C1-4E5C-7AA664EE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ED246-683F-773C-DF4F-AB5578F2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7546-DAEA-C317-E180-1830CF1B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7F7D8-2711-C1D2-151F-E0BA1CA47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54E0-94B9-8985-79E6-4F6AEEBA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11AF-21DB-E5B0-3280-69F9C37C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7752-A382-D59E-2149-79F87ABE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0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A1C67-EE12-A982-9F6E-AE872C3B2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7A66D-37BA-AA3E-7164-DF19AC36C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A89E9-DD45-BC76-C8DA-16A7E82C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011D8-3CF9-4092-55B1-7D84B101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86587-A04D-0F4B-BDD1-02CDEE26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345168" y="0"/>
            <a:ext cx="256032" cy="11265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7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256032" cy="11265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7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601200" cy="15361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7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1265408"/>
            <a:ext cx="9601200" cy="1536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7" dirty="0"/>
          </a:p>
        </p:txBody>
      </p:sp>
      <p:sp>
        <p:nvSpPr>
          <p:cNvPr id="19" name="Instructions"/>
          <p:cNvSpPr/>
          <p:nvPr userDrawn="1"/>
        </p:nvSpPr>
        <p:spPr>
          <a:xfrm>
            <a:off x="-4800600" y="0"/>
            <a:ext cx="4480560" cy="1280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64008" rIns="64008" bIns="64008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672"/>
              </a:spcAft>
            </a:pPr>
            <a:r>
              <a:rPr lang="en-US" sz="268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2688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72"/>
              </a:spcAft>
            </a:pPr>
            <a:r>
              <a:rPr lang="en-US"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50” high by 30” wide and is printed at 120% for a 60” high by 36” wide poster. It can be used to print any poster with a 5:3 aspect ratio.</a:t>
            </a:r>
          </a:p>
          <a:p>
            <a:pPr lvl="0">
              <a:spcBef>
                <a:spcPts val="0"/>
              </a:spcBef>
              <a:spcAft>
                <a:spcPts val="672"/>
              </a:spcAft>
            </a:pPr>
            <a:r>
              <a:rPr lang="en-US" sz="268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268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672"/>
              </a:spcAft>
            </a:pPr>
            <a:r>
              <a:rPr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1848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1848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672"/>
              </a:spcAft>
            </a:pPr>
            <a:r>
              <a:rPr lang="en-US" sz="268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2688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268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672"/>
              </a:spcAft>
            </a:pPr>
            <a:r>
              <a:rPr lang="en-US"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1848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1848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1848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672"/>
              </a:spcAft>
            </a:pPr>
            <a:r>
              <a:rPr lang="en-US"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672"/>
              </a:spcAft>
            </a:pPr>
            <a:r>
              <a:rPr lang="en-US" sz="1848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672"/>
              </a:spcAft>
            </a:pPr>
            <a:r>
              <a:rPr lang="en-US" sz="336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br>
              <a:rPr lang="en-US" sz="1344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1344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921240" y="0"/>
            <a:ext cx="4480560" cy="12801600"/>
            <a:chOff x="33832800" y="0"/>
            <a:chExt cx="12801600" cy="43891200"/>
          </a:xfrm>
        </p:grpSpPr>
        <p:sp>
          <p:nvSpPr>
            <p:cNvPr id="21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672"/>
                </a:spcAft>
              </a:pPr>
              <a:r>
                <a:rPr lang="en-US" sz="2688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268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2688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2688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r>
                <a:rPr lang="en-US" sz="1848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184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r>
                <a:rPr lang="en-US" sz="184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1848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184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1848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184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endParaRPr lang="en-US" sz="1848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endParaRPr lang="en-US" sz="1848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endParaRPr lang="en-US" sz="1848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endParaRPr lang="en-US" sz="1848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endParaRPr lang="en-US" sz="1848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endParaRPr lang="en-US" sz="1848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endParaRPr lang="en-US" sz="1848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endParaRPr lang="en-US" sz="1848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endParaRPr lang="en-US" sz="1848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r>
                <a:rPr lang="en-US" sz="184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r>
                <a:rPr lang="en-US" sz="2688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r>
                <a:rPr lang="en-US" sz="1848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184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1848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184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672"/>
                </a:spcAft>
              </a:pPr>
              <a:r>
                <a:rPr lang="en-US" sz="184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1848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4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184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1848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endParaRPr lang="en-US" sz="1344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endParaRPr lang="en-US" sz="1344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1344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1344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9260274"/>
              <a:ext cx="11904515" cy="1024692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2716256"/>
            <a:ext cx="1854102" cy="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9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CC7D-461D-5527-2678-AAFB8753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7734-2D64-42A2-49F2-2EF5859F2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1E51A-8DC7-A5E7-ACFB-B4438678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7C5CB-C6D0-D815-4096-A4A284E9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CFABC-DE78-8391-889F-343D98B6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6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7A35-2641-2E80-B7F6-DC5AC8D7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8E0BE-EE89-67B2-DAF6-B15C25AB4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52B25-13B0-75D8-F81F-E04BA243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34E58-61D9-A889-06A1-9E0D9985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A525-178F-8993-1A59-BEFB84E1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5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F8B2-A73B-4ADF-6BEB-58517AEB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A4702-D9F2-98C5-4498-948938D68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1B65-66D9-A25F-CB39-D090DB1B5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9CE1B-6256-89FD-FB5E-1692A6D1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36D77-08BE-97CA-7AB4-0CEC9049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05DA9-69D3-38A7-C3C3-6EB247DC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07B0-C945-3181-9333-FD11CD36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ABEC8-7BFF-5A14-E4C6-8E68636D5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F804A-CA49-54E8-6F28-65CCDD002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9641A-679C-2747-AFE6-B2A62DE0C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CE828-734B-7DDE-C5A9-9958AC70E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61A11-2B60-495A-5256-CE3AECC4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7A3337-8ACF-3A7E-4699-D6E9354B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9C8B5-6C29-35F9-800B-8A7FDDA4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AED4-6040-F70D-40A4-452EC561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292C4-802A-5B11-EE33-B5303BCC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4F0B1-CCAB-5396-888A-F1DF8FDB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D6694-9136-230E-9431-CF8E09F7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BA560-5F30-6990-6568-B9C5CC2E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71F3A-6659-F9FC-91FF-2E183A3A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BCBF3-C2B6-B1FD-D9F4-F0545DD3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6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C038-E5DA-9D59-DB91-A4A29201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1271D-640F-6723-A911-DF8A74A7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7E549-425F-ACED-24FC-CD897DE5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E924F-E8E7-9100-448A-CCCCF0FA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A3337-88F0-D929-A610-E871A014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97283-98FD-085A-FF49-58F2D8E5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7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11A1-2CFF-21A4-B788-C116EA5E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4F1FBD-F99B-24AB-5B5B-07F808333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AC8B3-4538-3ED3-FACC-5D7720FE2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965EA-5F88-D008-1524-441149A9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75DBE-315A-37A0-4259-9CFEB465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9EA2F-E585-D8E3-8CCB-CDA405AA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CE1DB-3E1F-DB93-5441-FEA4B855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681568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EAA3B-EFDE-FA89-652E-97FC715C7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71FD5-607B-9D8C-9493-F709AA29C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26C14-F9E7-DCDD-8916-65F1792E6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BD33F-9600-7D3E-1D25-2F036154C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8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bQ_WXYr2Kc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hyperlink" Target="https://photodentro.edu.gr/ls/handle/8585/429?&amp;locale=el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hotodentro.edu.gr/ls/handle/8585/329?&amp;locale=el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ordwall.net/el" TargetMode="External"/><Relationship Id="rId10" Type="http://schemas.openxmlformats.org/officeDocument/2006/relationships/hyperlink" Target="https://youtu.be/isOzM-7eJpQ?si=gXSynTnxqBEofZs7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youtu.be/sVL2FD_VMX0?si=DXBDeGxdlXA1XJnQ" TargetMode="External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FA022DEA-99EE-DADC-A266-507A4CC64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9596" t="10081" r="35101" b="31660"/>
          <a:stretch/>
        </p:blipFill>
        <p:spPr>
          <a:xfrm rot="161475">
            <a:off x="7921440" y="518090"/>
            <a:ext cx="957071" cy="100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Εικόνα 19" descr="Εικόνα που περιέχει σύμβολο, Μπελ ηλεκτρίκ, ορθογώνιο παραλληλόγραμμο, σχεδίαση">
            <a:extLst>
              <a:ext uri="{FF2B5EF4-FFF2-40B4-BE49-F238E27FC236}">
                <a16:creationId xmlns:a16="http://schemas.microsoft.com/office/drawing/2014/main" id="{FE4BA46F-B668-303C-5672-94EAA651C1A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662"/>
            <a:ext cx="9601200" cy="11081937"/>
          </a:xfrm>
          <a:prstGeom prst="rect">
            <a:avLst/>
          </a:prstGeom>
        </p:spPr>
      </p:pic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1062875" y="917617"/>
            <a:ext cx="7621900" cy="748189"/>
          </a:xfrm>
          <a:prstGeom prst="rect">
            <a:avLst/>
          </a:prstGeom>
          <a:noFill/>
          <a:ln>
            <a:noFill/>
          </a:ln>
          <a:effectLst>
            <a:glow rad="101600">
              <a:srgbClr val="FF7C8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1206" tIns="51206" rIns="51206" bIns="51206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400" b="1" dirty="0">
                <a:solidFill>
                  <a:srgbClr val="FF7C80"/>
                </a:solidFill>
                <a:effectLst>
                  <a:glow rad="101600">
                    <a:srgbClr val="CCFF99"/>
                  </a:glow>
                </a:effectLst>
                <a:latin typeface="Rockwell Nova Light" panose="02060303020205020403" pitchFamily="18" charset="0"/>
              </a:rPr>
              <a:t>Ρώτα με να σου απαντώ…για να βρούμε το βουνό!</a:t>
            </a:r>
            <a:endParaRPr lang="en-US" sz="2400" b="1" dirty="0">
              <a:solidFill>
                <a:srgbClr val="FF7C80"/>
              </a:solidFill>
              <a:effectLst>
                <a:glow rad="101600">
                  <a:srgbClr val="CCFF99"/>
                </a:glow>
              </a:effectLst>
              <a:latin typeface="Rockwell Nova Light" panose="02060303020205020403" pitchFamily="18" charset="0"/>
            </a:endParaRPr>
          </a:p>
          <a:p>
            <a:pPr algn="ctr" eaLnBrk="1" hangingPunct="1">
              <a:spcBef>
                <a:spcPts val="1800"/>
              </a:spcBef>
            </a:pPr>
            <a:r>
              <a:rPr lang="el-GR" sz="1600" b="1" baseline="30000" dirty="0">
                <a:solidFill>
                  <a:srgbClr val="29514B"/>
                </a:solidFill>
                <a:latin typeface="Rockwell Nova Light" panose="02060303020205020403" pitchFamily="18" charset="0"/>
              </a:rPr>
              <a:t>Σαββιού Σταυρούλα (ρόλος 1), Μακρή Άννα (ρόλος 2), Παπαδοπούλου Στέλλα (ρόλος 3)</a:t>
            </a:r>
            <a:endParaRPr lang="en-US" sz="1600" b="1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1363" y="11661336"/>
            <a:ext cx="2124299" cy="867930"/>
          </a:xfrm>
          <a:prstGeom prst="rect">
            <a:avLst/>
          </a:prstGeom>
          <a:gradFill flip="none" rotWithShape="1">
            <a:gsLst>
              <a:gs pos="0">
                <a:srgbClr val="83D9ED">
                  <a:tint val="66000"/>
                  <a:satMod val="160000"/>
                </a:srgbClr>
              </a:gs>
              <a:gs pos="39000">
                <a:srgbClr val="83D9ED">
                  <a:tint val="44500"/>
                  <a:satMod val="160000"/>
                </a:srgbClr>
              </a:gs>
              <a:gs pos="100000">
                <a:srgbClr val="83D9ED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BAECF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l-GR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  <a:t>Σαββιού Σταυρούλα</a:t>
            </a:r>
            <a:endParaRPr lang="en-US" sz="840" b="1" dirty="0">
              <a:solidFill>
                <a:srgbClr val="485B78"/>
              </a:solidFill>
              <a:latin typeface="Rockwell Nova Light" panose="02060303020205020403" pitchFamily="18" charset="0"/>
            </a:endParaRPr>
          </a:p>
          <a:p>
            <a:r>
              <a:rPr lang="en-US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  <a:t>Email: royla20@hotmail.com</a:t>
            </a:r>
            <a:br>
              <a:rPr lang="el-GR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</a:br>
            <a:r>
              <a:rPr lang="el-GR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  <a:t>Μακρή Άννα</a:t>
            </a:r>
            <a:br>
              <a:rPr lang="el-GR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</a:br>
            <a:r>
              <a:rPr lang="en-US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  <a:t>Email:</a:t>
            </a:r>
            <a:r>
              <a:rPr lang="el-GR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  <a:t> </a:t>
            </a:r>
            <a:r>
              <a:rPr lang="en-US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  <a:t>makrianna95@icloud.com</a:t>
            </a:r>
            <a:br>
              <a:rPr lang="en-US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</a:br>
            <a:r>
              <a:rPr lang="el-GR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  <a:t>Παπαδοπούλου Στέλλα</a:t>
            </a:r>
            <a:br>
              <a:rPr lang="el-GR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</a:br>
            <a:r>
              <a:rPr lang="en-US" sz="840" b="1" dirty="0">
                <a:solidFill>
                  <a:srgbClr val="485B78"/>
                </a:solidFill>
                <a:latin typeface="Rockwell Nova Light" panose="02060303020205020403" pitchFamily="18" charset="0"/>
              </a:rPr>
              <a:t>Email: st.papadopoulou.d@gmail.com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0859" y="11176955"/>
            <a:ext cx="1298753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12" b="1" dirty="0">
                <a:solidFill>
                  <a:srgbClr val="485B78"/>
                </a:solidFill>
                <a:effectLst>
                  <a:reflection blurRad="6350" stA="55000" endA="300" endPos="45500" dir="5400000" sy="-100000" algn="bl" rotWithShape="0"/>
                </a:effectLst>
                <a:latin typeface="Rockwell Nova Light" panose="02060303020205020403" pitchFamily="18" charset="0"/>
              </a:rPr>
              <a:t>Επικοινωνία</a:t>
            </a:r>
            <a:endParaRPr lang="en-US" sz="1512" b="1" dirty="0">
              <a:solidFill>
                <a:srgbClr val="485B78"/>
              </a:solidFill>
              <a:effectLst>
                <a:reflection blurRad="6350" stA="55000" endA="300" endPos="45500" dir="5400000" sy="-100000" algn="bl" rotWithShape="0"/>
              </a:effectLst>
              <a:latin typeface="Rockwell Nova Light" panose="020603030202050204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7237" y="11457029"/>
            <a:ext cx="5434433" cy="1344570"/>
          </a:xfrm>
          <a:prstGeom prst="rect">
            <a:avLst/>
          </a:prstGeom>
          <a:noFill/>
        </p:spPr>
        <p:txBody>
          <a:bodyPr wrap="square" tIns="25603" bIns="25603" numCol="1" spcCol="457200" rtlCol="0">
            <a:noAutofit/>
          </a:bodyPr>
          <a:lstStyle/>
          <a:p>
            <a:pPr marL="128016" indent="-128016" algn="just">
              <a:lnSpc>
                <a:spcPct val="150000"/>
              </a:lnSpc>
              <a:buFont typeface="+mj-lt"/>
              <a:buAutoNum type="arabicPeriod"/>
            </a:pPr>
            <a:r>
              <a:rPr lang="en-US" sz="800" dirty="0">
                <a:latin typeface="Rockwell Nova Light" panose="02060303020205020403" pitchFamily="18" charset="0"/>
                <a:hlinkClick r:id="rId5"/>
              </a:rPr>
              <a:t>https://wordwall.net/el</a:t>
            </a:r>
            <a:endParaRPr lang="el-GR" sz="800" dirty="0">
              <a:latin typeface="Rockwell Nova Light" panose="02060303020205020403" pitchFamily="18" charset="0"/>
            </a:endParaRPr>
          </a:p>
          <a:p>
            <a:pPr marL="128016" indent="-128016" algn="just">
              <a:lnSpc>
                <a:spcPct val="150000"/>
              </a:lnSpc>
              <a:buFont typeface="+mj-lt"/>
              <a:buAutoNum type="arabicPeriod"/>
            </a:pPr>
            <a:r>
              <a:rPr lang="en-US" sz="800" dirty="0">
                <a:latin typeface="Rockwell Nova Light" panose="02060303020205020403" pitchFamily="18" charset="0"/>
                <a:hlinkClick r:id="rId6"/>
              </a:rPr>
              <a:t>https://photodentro.edu.gr/ls/handle/8585/329?&amp;locale=el</a:t>
            </a:r>
            <a:r>
              <a:rPr lang="el-GR" sz="800" dirty="0">
                <a:latin typeface="Rockwell Nova Light" panose="02060303020205020403" pitchFamily="18" charset="0"/>
              </a:rPr>
              <a:t> </a:t>
            </a:r>
            <a:r>
              <a:rPr lang="en-US" sz="800" dirty="0">
                <a:latin typeface="Rockwell Nova Light" panose="02060303020205020403" pitchFamily="18" charset="0"/>
                <a:hlinkClick r:id="rId7"/>
              </a:rPr>
              <a:t>https://photodentro.edu.gr/ls/handle/8585/429?&amp;locale=el</a:t>
            </a:r>
            <a:endParaRPr lang="el-GR" sz="800" dirty="0">
              <a:latin typeface="Rockwell Nova Light" panose="02060303020205020403" pitchFamily="18" charset="0"/>
            </a:endParaRPr>
          </a:p>
          <a:p>
            <a:pPr marL="128016" indent="-128016" algn="just">
              <a:lnSpc>
                <a:spcPct val="150000"/>
              </a:lnSpc>
              <a:buFont typeface="+mj-lt"/>
              <a:buAutoNum type="arabicPeriod"/>
            </a:pPr>
            <a:r>
              <a:rPr lang="en-US" sz="800" dirty="0">
                <a:latin typeface="Rockwell Nova Light" panose="02060303020205020403" pitchFamily="18" charset="0"/>
                <a:hlinkClick r:id="rId8"/>
              </a:rPr>
              <a:t>https://www.youtube.com/watch?v=FbQ_WXYr2Kc</a:t>
            </a:r>
            <a:endParaRPr lang="el-GR" sz="800" dirty="0">
              <a:latin typeface="Rockwell Nova Light" panose="02060303020205020403" pitchFamily="18" charset="0"/>
            </a:endParaRPr>
          </a:p>
          <a:p>
            <a:pPr marL="129600">
              <a:lnSpc>
                <a:spcPct val="150000"/>
              </a:lnSpc>
            </a:pPr>
            <a:r>
              <a:rPr lang="en-US" sz="800" dirty="0">
                <a:latin typeface="Rockwell Nova Light" panose="02060303020205020403" pitchFamily="18" charset="0"/>
                <a:hlinkClick r:id="rId9"/>
              </a:rPr>
              <a:t>https://youtu.be/sVL2FD_VMX0?si=DXBDeGxdlXA1XJnQ</a:t>
            </a:r>
            <a:r>
              <a:rPr lang="el-GR" sz="800" dirty="0">
                <a:latin typeface="Rockwell Nova Light" panose="02060303020205020403" pitchFamily="18" charset="0"/>
              </a:rPr>
              <a:t> </a:t>
            </a:r>
            <a:br>
              <a:rPr lang="el-GR" sz="800" dirty="0">
                <a:latin typeface="Rockwell Nova Light" panose="02060303020205020403" pitchFamily="18" charset="0"/>
              </a:rPr>
            </a:br>
            <a:r>
              <a:rPr lang="en-US" sz="800" dirty="0">
                <a:latin typeface="Rockwell Nova Light" panose="02060303020205020403" pitchFamily="18" charset="0"/>
                <a:hlinkClick r:id="rId10"/>
              </a:rPr>
              <a:t>https://youtu.be/isOzM-7eJpQ?si=gXSynTnxqBEofZs7</a:t>
            </a:r>
            <a:endParaRPr lang="el-GR" sz="800" dirty="0">
              <a:latin typeface="Rockwell Nova Light" panose="02060303020205020403" pitchFamily="18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 startAt="4"/>
            </a:pPr>
            <a:r>
              <a:rPr lang="el-G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 panose="02060303020205020403" pitchFamily="18" charset="0"/>
              </a:rPr>
              <a:t>  Σοφός, Α. (2019). </a:t>
            </a:r>
            <a:r>
              <a:rPr lang="el-GR" sz="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 panose="02060303020205020403" pitchFamily="18" charset="0"/>
              </a:rPr>
              <a:t>Σχεδιάζοντας σενάρια διδασκαλίας για την πρακτική άσκηση των φοιτητών</a:t>
            </a:r>
            <a:r>
              <a:rPr lang="el-G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 panose="02060303020205020403" pitchFamily="18" charset="0"/>
              </a:rPr>
              <a:t>. Γρηγόρη</a:t>
            </a:r>
          </a:p>
          <a:p>
            <a:pPr marL="228600" indent="-228600" algn="just">
              <a:buFont typeface="+mj-lt"/>
              <a:buAutoNum type="arabicPeriod" startAt="4"/>
            </a:pPr>
            <a:endParaRPr lang="el-GR" sz="800" dirty="0">
              <a:latin typeface="Rockwell Nova Light" panose="020603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7237" y="11192337"/>
            <a:ext cx="2571538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12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Βιβλιογραφικές Αναφορές</a:t>
            </a:r>
            <a:endParaRPr lang="en-US" sz="1512" b="1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10" name="Text Box 189"/>
          <p:cNvSpPr txBox="1">
            <a:spLocks noChangeArrowheads="1"/>
          </p:cNvSpPr>
          <p:nvPr/>
        </p:nvSpPr>
        <p:spPr bwMode="auto">
          <a:xfrm>
            <a:off x="873278" y="2226489"/>
            <a:ext cx="3528000" cy="1525340"/>
          </a:xfrm>
          <a:prstGeom prst="rect">
            <a:avLst/>
          </a:prstGeom>
          <a:gradFill flip="none" rotWithShape="1">
            <a:gsLst>
              <a:gs pos="0">
                <a:srgbClr val="1EA89B">
                  <a:tint val="66000"/>
                  <a:satMod val="160000"/>
                </a:srgbClr>
              </a:gs>
              <a:gs pos="0">
                <a:srgbClr val="1EA89B">
                  <a:tint val="44500"/>
                  <a:satMod val="160000"/>
                </a:srgbClr>
              </a:gs>
              <a:gs pos="0">
                <a:srgbClr val="1EA89B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29514B"/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txBody>
          <a:bodyPr wrap="square" lIns="51206" tIns="51206" rIns="51206" bIns="5120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28016" indent="-128016" algn="just" eaLnBrk="1" hangingPunct="1">
              <a:buFont typeface="Arial" pitchFamily="34" charset="0"/>
              <a:buChar char="•"/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Στόχος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Ε4</a:t>
            </a:r>
          </a:p>
          <a:p>
            <a:pPr marL="128016" indent="-128016" algn="just" eaLnBrk="1" hangingPunct="1">
              <a:buFont typeface="Arial" pitchFamily="34" charset="0"/>
              <a:buChar char="•"/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Λεκτικό στόχου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Δημιουργούν εκπαιδευτικές δραστηριότητες και εκπαιδευτικά υλικά, αξιοποιούν ποικίλα μέσα προκειμένου να παραγάγουν μαθησιακά υλικά, π.χ. δραστηριότητες, φύλλα εργασίας, ασκήσεις αυτ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o-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αξιολόγησης, κουίζ, εκπαιδευτικά ντοκιμαντέρ. </a:t>
            </a:r>
          </a:p>
          <a:p>
            <a:pPr marL="128016" indent="-128016" algn="just" eaLnBrk="1" hangingPunct="1">
              <a:buFont typeface="Arial" pitchFamily="34" charset="0"/>
              <a:buChar char="•"/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Τάξη εφαρμογής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Ε’ Δημοτικού</a:t>
            </a:r>
          </a:p>
          <a:p>
            <a:pPr marL="128016" indent="-128016" eaLnBrk="1" hangingPunct="1">
              <a:buFont typeface="Arial" pitchFamily="34" charset="0"/>
              <a:buChar char="•"/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Διάρκεια σεναρίου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2 διδακτικές ώρες (85 λεπτά)</a:t>
            </a:r>
            <a:b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</a:b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Χώρος υλοποίησης σεναρίου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Εργαστήριο Πληροφορικής</a:t>
            </a:r>
          </a:p>
          <a:p>
            <a:pPr marL="128016" indent="-128016" eaLnBrk="1" hangingPunct="1">
              <a:buFont typeface="Arial" pitchFamily="34" charset="0"/>
              <a:buChar char="•"/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Γνωστικό αντικείμενο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Γεωγραφία - Κεφάλαιο 13: </a:t>
            </a:r>
            <a:r>
              <a:rPr lang="el-GR" sz="840" i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Τα βουνά της Ελλάδας</a:t>
            </a:r>
            <a:endParaRPr lang="en-US" sz="840" i="1" dirty="0">
              <a:solidFill>
                <a:srgbClr val="29514B"/>
              </a:solidFill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2439" y="1913871"/>
            <a:ext cx="3528000" cy="204826"/>
          </a:xfrm>
          <a:prstGeom prst="rect">
            <a:avLst/>
          </a:prstGeom>
          <a:gradFill flip="none" rotWithShape="1">
            <a:gsLst>
              <a:gs pos="0">
                <a:srgbClr val="1EA89B">
                  <a:shade val="30000"/>
                  <a:satMod val="115000"/>
                </a:srgbClr>
              </a:gs>
              <a:gs pos="42000">
                <a:srgbClr val="1EA89B">
                  <a:shade val="67500"/>
                  <a:satMod val="115000"/>
                </a:srgbClr>
              </a:gs>
              <a:gs pos="100000">
                <a:srgbClr val="1EA89B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12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ckwell Nova Light" panose="02060303020205020403" pitchFamily="18" charset="0"/>
              </a:rPr>
              <a:t>Στοιχεία σεναρίου</a:t>
            </a:r>
            <a:endParaRPr lang="en-US" sz="1512" b="1" dirty="0">
              <a:solidFill>
                <a:schemeClr val="accent3">
                  <a:lumMod val="20000"/>
                  <a:lumOff val="80000"/>
                </a:schemeClr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15" name="Text Box 194"/>
          <p:cNvSpPr txBox="1">
            <a:spLocks noChangeArrowheads="1"/>
          </p:cNvSpPr>
          <p:nvPr/>
        </p:nvSpPr>
        <p:spPr bwMode="auto">
          <a:xfrm>
            <a:off x="4911737" y="2259576"/>
            <a:ext cx="3600000" cy="7920000"/>
          </a:xfrm>
          <a:prstGeom prst="rect">
            <a:avLst/>
          </a:prstGeom>
          <a:gradFill flip="none" rotWithShape="1">
            <a:gsLst>
              <a:gs pos="100000">
                <a:srgbClr val="FFF0C0"/>
              </a:gs>
              <a:gs pos="78000">
                <a:schemeClr val="accent4">
                  <a:lumMod val="5000"/>
                  <a:lumOff val="95000"/>
                  <a:alpha val="89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  <a:alpha val="9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glow rad="101600">
              <a:srgbClr val="408077">
                <a:alpha val="40000"/>
              </a:srgbClr>
            </a:glow>
          </a:effectLst>
        </p:spPr>
        <p:txBody>
          <a:bodyPr lIns="51206" tIns="51206" rIns="51206" bIns="5120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sz="1000" b="1" dirty="0">
                <a:solidFill>
                  <a:srgbClr val="29514B"/>
                </a:solidFill>
                <a:effectLst>
                  <a:glow>
                    <a:srgbClr val="FFC000"/>
                  </a:glow>
                </a:effectLst>
                <a:latin typeface="Rockwell Nova Light" panose="02060303020205020403" pitchFamily="18" charset="0"/>
              </a:rPr>
              <a:t>Διδακτική ώρα 1</a:t>
            </a:r>
          </a:p>
          <a:p>
            <a:pPr algn="just" eaLnBrk="1" hangingPunct="1"/>
            <a:endParaRPr lang="el-GR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r>
              <a:rPr lang="el-GR" sz="840" b="1" u="sng" dirty="0">
                <a:solidFill>
                  <a:srgbClr val="29514B"/>
                </a:solidFill>
                <a:latin typeface="Rockwell Nova Light" panose="02060303020205020403" pitchFamily="18" charset="0"/>
              </a:rPr>
              <a:t>Δραστηριότητα εκκίνησης και κινητοποίησης</a:t>
            </a:r>
          </a:p>
          <a:p>
            <a:pPr algn="just" eaLnBrk="1" hangingPunct="1">
              <a:spcBef>
                <a:spcPts val="600"/>
              </a:spcBef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Τίτλος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Διέγερση ενδιαφέροντος.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Σύντομη περιγραφή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Ο/Η εκπαιδευτικός μέσω του καταιγισμού ιδεών (brainstorming) διεγείρει το ενδιαφέρον των παιδιών σχετικά με το κουίζ και στη συνέχεια προβάλλει οπτικό υλικό που είναι σχετικό με κουίζ.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Διάρκεια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5’.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Διδακτικοί στόχοι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Εισαγωγή των μαθητών στην ενότητα των Κουίζ.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Είδος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Εκκίνησης και κινητοποίησης.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Μορφές διδασκαλίας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Ιδεοθύελλα, Εισήγηση.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Εργαλεία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Η/Υ, projector, πίνακας, μαρκαδόρος.</a:t>
            </a:r>
          </a:p>
          <a:p>
            <a:pPr algn="just" eaLnBrk="1" hangingPunct="1"/>
            <a:endParaRPr lang="el-GR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r>
              <a:rPr lang="el-GR" sz="840" b="1" u="sng" dirty="0">
                <a:solidFill>
                  <a:srgbClr val="29514B"/>
                </a:solidFill>
                <a:latin typeface="Rockwell Nova Light" panose="02060303020205020403" pitchFamily="18" charset="0"/>
              </a:rPr>
              <a:t>Δραστηριότητα επεξεργασίας και μελέτης</a:t>
            </a:r>
          </a:p>
          <a:p>
            <a:pPr algn="just" eaLnBrk="1" hangingPunct="1">
              <a:spcBef>
                <a:spcPts val="600"/>
              </a:spcBef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Τίτλος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Γνωριμία με το κουίζ.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Σύντομη περιγραφή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Ο/Η εκπαιδευτικός καλεί τους/τις μαθητές/τριες να επεξεργαστούν πιθανές μορφές κουίζ (π.χ. πολλαπλής επιλογής, αντιστοίχισης) που θα συναντήσουν στο λογισμικό Word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w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all.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Διάρκεια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10’.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Διδακτικοί στόχοι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Να αναγνωρίσουν τις διάφορες μορφές κουίζ.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Είδος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Επεξεργασίας και μελέτης.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Μορφές διδασκαλίας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Εισήγηση, Διάλογος.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Εργαλεία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Η/Υ, projector, φύλλο μελέτης.</a:t>
            </a:r>
          </a:p>
          <a:p>
            <a:pPr algn="just" eaLnBrk="1" hangingPunct="1"/>
            <a:endParaRPr lang="el-GR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r>
              <a:rPr lang="el-GR" sz="840" b="1" u="sng" dirty="0">
                <a:solidFill>
                  <a:srgbClr val="29514B"/>
                </a:solidFill>
                <a:latin typeface="Rockwell Nova Light" panose="02060303020205020403" pitchFamily="18" charset="0"/>
              </a:rPr>
              <a:t>Δραστηριότητα εξάσκησης</a:t>
            </a:r>
          </a:p>
          <a:p>
            <a:pPr algn="just" eaLnBrk="1" hangingPunct="1">
              <a:spcBef>
                <a:spcPts val="600"/>
              </a:spcBef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Τίτλος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Δημιουργία ερωτήσεων.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Σύντομη περιγραφή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Ο/Η εκπαιδευτικός ζητά από τους/τις μαθητές/τριες να σχηματίσουν ερωτήσεις πολλαπλής επιλογής σε φύλλο εργασίας.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Διάρκεια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30’.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Διδακτικοί στόχοι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Να δημιουργήσουν ερωτήσεις πολλαπλής επιλογής.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Είδος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Εξάσκησης.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Μορφές διδασκαλίας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Ομαδοσυνεργατική.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Εργαλεία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Η/Υ, projector, φύλλο εργασίας</a:t>
            </a:r>
          </a:p>
          <a:p>
            <a:pPr algn="just" eaLnBrk="1" hangingPunct="1"/>
            <a:endParaRPr lang="el-GR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r>
              <a:rPr lang="el-GR" sz="100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Διδακτική ώρα 2</a:t>
            </a:r>
          </a:p>
          <a:p>
            <a:pPr algn="just" eaLnBrk="1" hangingPunct="1"/>
            <a:endParaRPr lang="el-GR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r>
              <a:rPr lang="el-GR" sz="840" b="1" u="sng" dirty="0">
                <a:solidFill>
                  <a:srgbClr val="29514B"/>
                </a:solidFill>
                <a:latin typeface="Rockwell Nova Light" panose="02060303020205020403" pitchFamily="18" charset="0"/>
              </a:rPr>
              <a:t>Δραστηριότητα πρακτικής εφαρμογής </a:t>
            </a:r>
          </a:p>
          <a:p>
            <a:pPr algn="just" eaLnBrk="1" hangingPunct="1">
              <a:spcBef>
                <a:spcPts val="600"/>
              </a:spcBef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Τίτλος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Δημιουργία ερωτήσεων σε ψηφιακό περιβάλλον.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Σύντομη περιγραφή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Ο/Η εκπαιδευτικός ζητά από τους/τις μαθητές/τριες να χρησιμοποιήσουν το λογισμικό με τη βοήθεια φύλλου οδηγιών.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Διάρκεια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30’.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Διδακτικοί στόχοι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Να χρησιμοποιήσουν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 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το λογισμικό. 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Είδος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Πρακτικής εφαρμογής.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Μορφές διδασκαλίας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Ομαδοσυνεργατική.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Εργαλεία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Η/Υ, projector, φύλλο οδηγιών</a:t>
            </a:r>
          </a:p>
          <a:p>
            <a:pPr algn="just" eaLnBrk="1" hangingPunct="1"/>
            <a:endParaRPr lang="el-GR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r>
              <a:rPr lang="el-GR" sz="840" b="1" u="sng" dirty="0">
                <a:solidFill>
                  <a:srgbClr val="29514B"/>
                </a:solidFill>
                <a:latin typeface="Rockwell Nova Light" panose="02060303020205020403" pitchFamily="18" charset="0"/>
              </a:rPr>
              <a:t>Δραστηριότητα αξιολόγησης</a:t>
            </a:r>
          </a:p>
          <a:p>
            <a:pPr algn="just" eaLnBrk="1" hangingPunct="1">
              <a:spcBef>
                <a:spcPts val="600"/>
              </a:spcBef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Τίτλος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Εφαρμογή κουίζ.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Σύντομη περιγραφή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Ο/Η εκπαιδευτικός ενθαρρύνει τους μαθητές να εφαρμόσουν το κουίζ που δημιούργησαν άλλες ομάδες συμπληρώνοντας μία ρουμπρίκα αξιολόγησης.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Διάρκεια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5’.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Διδακτικοί στόχοι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Να εφαρμόσουν το κουίζ.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Είδος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Αξιολόγησης.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Μορφές διδασκαλίας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Ομαδοσυνεργατική.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Εργαλεία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Η/Υ, φύλλο αξιολόγησης.</a:t>
            </a:r>
          </a:p>
          <a:p>
            <a:pPr algn="just" eaLnBrk="1" hangingPunct="1"/>
            <a:endParaRPr lang="el-GR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r>
              <a:rPr lang="el-GR" sz="840" b="1" u="sng" dirty="0">
                <a:solidFill>
                  <a:srgbClr val="29514B"/>
                </a:solidFill>
                <a:latin typeface="Rockwell Nova Light" panose="02060303020205020403" pitchFamily="18" charset="0"/>
              </a:rPr>
              <a:t>Δραστηριότητα στοχασμού</a:t>
            </a:r>
          </a:p>
          <a:p>
            <a:pPr algn="just" eaLnBrk="1" hangingPunct="1">
              <a:spcBef>
                <a:spcPts val="600"/>
              </a:spcBef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Τίτλος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Ολοκλήρωση διδασκαλίας.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Σύντομη περιγραφή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Ο/Η εκπαιδευτικός συζητά με τους/τις μαθητές/τριες για τη σημασία δημιουργίας εκπαιδευτικού υλικού (κουίζ με τη μορφή ερωτήσεων πολλαπλής επιλογής) καθώς και για την επιτυχία ή τυχόν ελλείψεις που παρατηρήθηκαν κατά την εφαρμογή.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Διάρκεια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5’.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Διδακτικοί στόχοι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Να αναγνωρίσουν τη σημασία του κριτικού μετασχηματισμού της γνώσης με την αξιοποίηση κατάλληλων ψηφιακών εργαλείων.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Είδος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Στοχασμός.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Μορφή διδασκαλίας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Συζήτηση. </a:t>
            </a: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Εργαλεία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Η/Υ, projector.</a:t>
            </a:r>
            <a:endParaRPr lang="en-US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endParaRPr lang="en-US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endParaRPr lang="en-US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endParaRPr lang="en-US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2439" y="3879798"/>
            <a:ext cx="3528000" cy="216000"/>
          </a:xfrm>
          <a:prstGeom prst="rect">
            <a:avLst/>
          </a:prstGeom>
          <a:gradFill flip="none" rotWithShape="1">
            <a:gsLst>
              <a:gs pos="0">
                <a:srgbClr val="1EA89B">
                  <a:shade val="30000"/>
                  <a:satMod val="115000"/>
                </a:srgbClr>
              </a:gs>
              <a:gs pos="50000">
                <a:srgbClr val="1EA89B">
                  <a:shade val="67500"/>
                  <a:satMod val="115000"/>
                </a:srgbClr>
              </a:gs>
              <a:gs pos="100000">
                <a:srgbClr val="1EA89B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12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ckwell Nova Light" panose="02060303020205020403" pitchFamily="18" charset="0"/>
              </a:rPr>
              <a:t>Σκοπός - εκπαιδευτικό πρόβλημα</a:t>
            </a:r>
            <a:endParaRPr lang="en-US" sz="1512" b="1" dirty="0">
              <a:solidFill>
                <a:schemeClr val="accent3">
                  <a:lumMod val="20000"/>
                  <a:lumOff val="80000"/>
                </a:schemeClr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13" name="Text Box 192"/>
          <p:cNvSpPr txBox="1">
            <a:spLocks noChangeArrowheads="1"/>
          </p:cNvSpPr>
          <p:nvPr/>
        </p:nvSpPr>
        <p:spPr bwMode="auto">
          <a:xfrm>
            <a:off x="926889" y="6023044"/>
            <a:ext cx="3528000" cy="1476000"/>
          </a:xfrm>
          <a:prstGeom prst="rect">
            <a:avLst/>
          </a:prstGeom>
          <a:gradFill flip="none" rotWithShape="1">
            <a:gsLst>
              <a:gs pos="0">
                <a:srgbClr val="1EA89B">
                  <a:tint val="66000"/>
                  <a:satMod val="160000"/>
                </a:srgbClr>
              </a:gs>
              <a:gs pos="0">
                <a:srgbClr val="1EA89B">
                  <a:tint val="44500"/>
                  <a:satMod val="160000"/>
                  <a:alpha val="91000"/>
                </a:srgbClr>
              </a:gs>
              <a:gs pos="0">
                <a:srgbClr val="1EA89B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chemeClr val="accent1">
                <a:lumMod val="75000"/>
              </a:schemeClr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txBody>
          <a:bodyPr wrap="square" lIns="51206" tIns="51206" rIns="51206" bIns="5120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Μ.Α. 1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Να μάθουν την ενότητα κουίζ από το λογισμικό 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Wordwall (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Δραστηριότητες 1, 2)</a:t>
            </a:r>
          </a:p>
          <a:p>
            <a:pPr marL="1714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Μ.Α. 2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Να σχηματίσουν ερωτήσεις πολλαπλής επιλογής σε έντυπη μορφή (Δραστηριότητα 3)</a:t>
            </a:r>
          </a:p>
          <a:p>
            <a:pPr marL="1714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Μ.Α. 3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: Να μετασχηματίσουν τις ερωτήσεις σε ψηφιακή μορφή στην ενότητα κουίζ του λογισμικού 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Wordwall (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Δραστηριότητες 4, 5, 6)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 </a:t>
            </a:r>
            <a:endParaRPr lang="el-GR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eaLnBrk="1" hangingPunct="1"/>
            <a:endParaRPr lang="en-US" sz="840" dirty="0">
              <a:latin typeface="Rockwell Nova Light" panose="02060303020205020403" pitchFamily="18" charset="0"/>
            </a:endParaRPr>
          </a:p>
          <a:p>
            <a:pPr eaLnBrk="1" hangingPunct="1"/>
            <a:endParaRPr lang="el-GR" sz="840" dirty="0">
              <a:latin typeface="Rockwell Nova Light" panose="02060303020205020403" pitchFamily="18" charset="0"/>
            </a:endParaRPr>
          </a:p>
          <a:p>
            <a:pPr eaLnBrk="1" hangingPunct="1"/>
            <a:endParaRPr lang="el-GR" sz="840" dirty="0">
              <a:latin typeface="Rockwell Nova Light" panose="02060303020205020403" pitchFamily="18" charset="0"/>
            </a:endParaRPr>
          </a:p>
          <a:p>
            <a:pPr eaLnBrk="1" hangingPunct="1"/>
            <a:endParaRPr lang="el-GR" sz="840" dirty="0">
              <a:latin typeface="Rockwell Nova Light" panose="02060303020205020403" pitchFamily="18" charset="0"/>
            </a:endParaRPr>
          </a:p>
          <a:p>
            <a:pPr eaLnBrk="1" hangingPunct="1"/>
            <a:endParaRPr lang="el-GR" sz="840" dirty="0">
              <a:latin typeface="Rockwell Nova Light" panose="02060303020205020403" pitchFamily="18" charset="0"/>
            </a:endParaRPr>
          </a:p>
          <a:p>
            <a:pPr eaLnBrk="1" hangingPunct="1"/>
            <a:endParaRPr lang="el-GR" sz="840" dirty="0">
              <a:latin typeface="Rockwell Nova Light" panose="02060303020205020403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6889" y="5728880"/>
            <a:ext cx="3528000" cy="204826"/>
          </a:xfrm>
          <a:prstGeom prst="rect">
            <a:avLst/>
          </a:prstGeom>
          <a:gradFill flip="none" rotWithShape="1">
            <a:gsLst>
              <a:gs pos="0">
                <a:srgbClr val="1EA89B">
                  <a:shade val="30000"/>
                  <a:satMod val="115000"/>
                </a:srgbClr>
              </a:gs>
              <a:gs pos="50000">
                <a:srgbClr val="1EA89B">
                  <a:shade val="67500"/>
                  <a:satMod val="115000"/>
                </a:srgbClr>
              </a:gs>
              <a:gs pos="100000">
                <a:srgbClr val="1EA89B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12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ckwell Nova Light" panose="02060303020205020403" pitchFamily="18" charset="0"/>
              </a:rPr>
              <a:t>Μαθησιακά αποτελέσματα</a:t>
            </a:r>
            <a:endParaRPr lang="en-US" sz="1512" b="1" dirty="0">
              <a:solidFill>
                <a:schemeClr val="accent3">
                  <a:lumMod val="20000"/>
                  <a:lumOff val="80000"/>
                </a:schemeClr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12" name="Text Box 191"/>
          <p:cNvSpPr txBox="1">
            <a:spLocks noChangeArrowheads="1"/>
          </p:cNvSpPr>
          <p:nvPr/>
        </p:nvSpPr>
        <p:spPr bwMode="auto">
          <a:xfrm>
            <a:off x="933239" y="10139744"/>
            <a:ext cx="3528000" cy="612000"/>
          </a:xfrm>
          <a:prstGeom prst="rect">
            <a:avLst/>
          </a:prstGeom>
          <a:gradFill flip="none" rotWithShape="1">
            <a:gsLst>
              <a:gs pos="0">
                <a:srgbClr val="1EA89B">
                  <a:tint val="66000"/>
                  <a:satMod val="160000"/>
                </a:srgbClr>
              </a:gs>
              <a:gs pos="0">
                <a:srgbClr val="1EA89B">
                  <a:tint val="44500"/>
                  <a:satMod val="160000"/>
                </a:srgbClr>
              </a:gs>
              <a:gs pos="37000">
                <a:srgbClr val="1EA89B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1">
                <a:lumMod val="75000"/>
              </a:schemeClr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txBody>
          <a:bodyPr lIns="51206" tIns="51206" rIns="51206" bIns="5120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buFont typeface="Wingdings" panose="05000000000000000000" pitchFamily="2" charset="2"/>
              <a:buChar char="§"/>
            </a:pP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φύλλα εργασίας</a:t>
            </a:r>
            <a:endParaRPr lang="en-US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marL="171450" indent="-171450" eaLnBrk="1" hangingPunct="1">
              <a:buFont typeface="Wingdings" panose="05000000000000000000" pitchFamily="2" charset="2"/>
              <a:buChar char="§"/>
            </a:pP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φύλλο οδηγιών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</a:pP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φύλλο αξιολόγησης</a:t>
            </a:r>
          </a:p>
          <a:p>
            <a:pPr marL="171450" indent="-171450" eaLnBrk="1" hangingPunct="1">
              <a:buFont typeface="Wingdings" panose="05000000000000000000" pitchFamily="2" charset="2"/>
              <a:buChar char="§"/>
            </a:pP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υλικοτεχνική υποδομή: Η/Υ, 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projector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, πίνακας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, 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μαρκαδόρος</a:t>
            </a:r>
          </a:p>
          <a:p>
            <a:pPr eaLnBrk="1" hangingPunct="1"/>
            <a:endParaRPr lang="en-US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3239" y="9820017"/>
            <a:ext cx="3528000" cy="216000"/>
          </a:xfrm>
          <a:prstGeom prst="rect">
            <a:avLst/>
          </a:prstGeom>
          <a:gradFill flip="none" rotWithShape="1">
            <a:gsLst>
              <a:gs pos="0">
                <a:srgbClr val="1EA89B">
                  <a:shade val="30000"/>
                  <a:satMod val="115000"/>
                </a:srgbClr>
              </a:gs>
              <a:gs pos="50000">
                <a:srgbClr val="1EA89B">
                  <a:shade val="67500"/>
                  <a:satMod val="115000"/>
                </a:srgbClr>
              </a:gs>
              <a:gs pos="100000">
                <a:srgbClr val="1EA89B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12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ckwell Nova Light" panose="02060303020205020403" pitchFamily="18" charset="0"/>
              </a:rPr>
              <a:t>Άλλο υποστηρικτικό υλικό</a:t>
            </a:r>
            <a:endParaRPr lang="en-US" sz="1512" b="1" dirty="0">
              <a:solidFill>
                <a:schemeClr val="accent3">
                  <a:lumMod val="20000"/>
                  <a:lumOff val="80000"/>
                </a:schemeClr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14" name="Text Box 193"/>
          <p:cNvSpPr txBox="1">
            <a:spLocks noChangeArrowheads="1"/>
          </p:cNvSpPr>
          <p:nvPr/>
        </p:nvSpPr>
        <p:spPr bwMode="auto">
          <a:xfrm>
            <a:off x="910913" y="9489279"/>
            <a:ext cx="3528000" cy="216000"/>
          </a:xfrm>
          <a:prstGeom prst="rect">
            <a:avLst/>
          </a:prstGeom>
          <a:gradFill flip="none" rotWithShape="1">
            <a:gsLst>
              <a:gs pos="0">
                <a:srgbClr val="1EA89B">
                  <a:tint val="66000"/>
                  <a:satMod val="160000"/>
                </a:srgbClr>
              </a:gs>
              <a:gs pos="0">
                <a:srgbClr val="1EA89B">
                  <a:tint val="44500"/>
                  <a:satMod val="160000"/>
                </a:srgbClr>
              </a:gs>
              <a:gs pos="82000">
                <a:srgbClr val="1EA89B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1">
                <a:lumMod val="75000"/>
              </a:schemeClr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txBody>
          <a:bodyPr lIns="51206" tIns="51206" rIns="51206" bIns="5120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840" dirty="0">
                <a:latin typeface="Rockwell Nova Light" panose="02060303020205020403" pitchFamily="18" charset="0"/>
              </a:rPr>
              <a:t> 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Λογισμικό 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Wordwall</a:t>
            </a:r>
          </a:p>
          <a:p>
            <a:pPr marL="128016" indent="-128016" eaLnBrk="1" hangingPunct="1">
              <a:buFont typeface="Wingdings" panose="05000000000000000000" pitchFamily="2" charset="2"/>
              <a:buChar char="q"/>
            </a:pPr>
            <a:endParaRPr lang="el-GR" sz="840" dirty="0">
              <a:latin typeface="Rockwell Nova Light" panose="02060303020205020403" pitchFamily="18" charset="0"/>
            </a:endParaRPr>
          </a:p>
          <a:p>
            <a:pPr marL="128016" indent="-128016" eaLnBrk="1" hangingPunct="1">
              <a:buFont typeface="Wingdings" panose="05000000000000000000" pitchFamily="2" charset="2"/>
              <a:buChar char="q"/>
            </a:pPr>
            <a:endParaRPr lang="el-GR" sz="840" dirty="0">
              <a:latin typeface="Rockwell Nova Light" panose="02060303020205020403" pitchFamily="18" charset="0"/>
            </a:endParaRPr>
          </a:p>
          <a:p>
            <a:pPr marL="128016" indent="-128016" eaLnBrk="1" hangingPunct="1">
              <a:buFont typeface="Wingdings" panose="05000000000000000000" pitchFamily="2" charset="2"/>
              <a:buChar char="q"/>
            </a:pPr>
            <a:endParaRPr lang="el-GR" sz="840" dirty="0">
              <a:latin typeface="Rockwell Nova Light" panose="02060303020205020403" pitchFamily="18" charset="0"/>
            </a:endParaRPr>
          </a:p>
          <a:p>
            <a:pPr marL="128016" indent="-128016" eaLnBrk="1" hangingPunct="1">
              <a:buFont typeface="Wingdings" panose="05000000000000000000" pitchFamily="2" charset="2"/>
              <a:buChar char="q"/>
            </a:pPr>
            <a:endParaRPr lang="en-US" sz="840" dirty="0">
              <a:latin typeface="Rockwell Nova Light" panose="02060303020205020403" pitchFamily="18" charset="0"/>
            </a:endParaRPr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907839" y="4201856"/>
            <a:ext cx="3528000" cy="1396074"/>
          </a:xfrm>
          <a:prstGeom prst="rect">
            <a:avLst/>
          </a:prstGeom>
          <a:gradFill flip="none" rotWithShape="1">
            <a:gsLst>
              <a:gs pos="0">
                <a:srgbClr val="1EA89B">
                  <a:tint val="66000"/>
                  <a:satMod val="160000"/>
                </a:srgbClr>
              </a:gs>
              <a:gs pos="0">
                <a:srgbClr val="1EA89B">
                  <a:tint val="44500"/>
                  <a:satMod val="160000"/>
                </a:srgbClr>
              </a:gs>
              <a:gs pos="0">
                <a:srgbClr val="1EA89B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1">
                <a:lumMod val="75000"/>
              </a:schemeClr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txBody>
          <a:bodyPr lIns="51206" tIns="51206" rIns="51206" bIns="5120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Σκοπός: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 Οι μαθητές και οι μαθήτριες να μάθουν να δημιουργούν εκπαιδευτικό υλικό με τη μορφή κουίζ κλειστών ερωτήσεων μέσω του λογισμικού 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Wordwall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.</a:t>
            </a:r>
            <a:endParaRPr lang="en-US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r>
              <a:rPr lang="el-GR" sz="840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Εκπαιδευτικό πρόβλημα:  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Η μαθησιακή διαδικασία πραγματώνεται κατά κανόνα μέσω της μετάδοσης της γνώσης και της συνακόλουθης αξιολόγησής της με προφορικές ερωτήσεις ή γραπτά τεστ. Ο παρών σχεδιασμός δίνει την ευκαιρία στους/στις μαθητές/τριες να δημιουργήσουν κουίζ σε ψηφιακό περιβάλλον και να οικοδομήσουν με κοινωνικό τρόπο (ομαδοσυνεργατική μέθοδος) τη νέα γνώση καλλιεργώντας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 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δεξιότητες ψηφιακού γραμματισμού.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912230" y="1913871"/>
            <a:ext cx="3600000" cy="204826"/>
          </a:xfrm>
          <a:prstGeom prst="rect">
            <a:avLst/>
          </a:prstGeom>
          <a:gradFill flip="none" rotWithShape="1">
            <a:gsLst>
              <a:gs pos="0">
                <a:srgbClr val="E4F98B"/>
              </a:gs>
              <a:gs pos="32000">
                <a:srgbClr val="F2F39F"/>
              </a:gs>
              <a:gs pos="100000">
                <a:schemeClr val="accent4">
                  <a:lumMod val="30000"/>
                  <a:lumOff val="70000"/>
                  <a:alpha val="9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E4F98B"/>
            </a:solidFill>
          </a:ln>
          <a:effectLst>
            <a:glow rad="101600">
              <a:srgbClr val="1EA89B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12" b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Μαθησιακές δραστηριότητες</a:t>
            </a:r>
            <a:endParaRPr lang="en-US" sz="1512" b="1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0D68E8B-C282-4DCE-84C6-66E97E6DD1D2}"/>
              </a:ext>
            </a:extLst>
          </p:cNvPr>
          <p:cNvSpPr/>
          <p:nvPr/>
        </p:nvSpPr>
        <p:spPr>
          <a:xfrm>
            <a:off x="888518" y="119346"/>
            <a:ext cx="1322832" cy="54485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97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  <a:alpha val="96000"/>
                </a:schemeClr>
              </a:gs>
            </a:gsLst>
            <a:lin ang="27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12" dirty="0">
                <a:ln>
                  <a:solidFill>
                    <a:srgbClr val="1EA89B"/>
                  </a:solidFill>
                </a:ln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  <a:latin typeface="Rockwell Nova Light" panose="02060303020205020403" pitchFamily="18" charset="0"/>
              </a:rPr>
              <a:t>ΠΡΑΚ_Β5</a:t>
            </a:r>
            <a:endParaRPr lang="el-GR" sz="1512" b="1" dirty="0">
              <a:ln>
                <a:solidFill>
                  <a:srgbClr val="1EA89B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Rockwell Nova Light" panose="02060303020205020403" pitchFamily="18" charset="0"/>
            </a:endParaRP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CC82D19D-CA48-4625-81B8-E6738F1A1B6B}"/>
              </a:ext>
            </a:extLst>
          </p:cNvPr>
          <p:cNvCxnSpPr>
            <a:cxnSpLocks/>
          </p:cNvCxnSpPr>
          <p:nvPr/>
        </p:nvCxnSpPr>
        <p:spPr>
          <a:xfrm>
            <a:off x="2493681" y="36205"/>
            <a:ext cx="0" cy="6252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92197BB6-2056-409D-BC03-68E5710AAC92}"/>
              </a:ext>
            </a:extLst>
          </p:cNvPr>
          <p:cNvSpPr/>
          <p:nvPr/>
        </p:nvSpPr>
        <p:spPr>
          <a:xfrm>
            <a:off x="2362200" y="122129"/>
            <a:ext cx="6187637" cy="54485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97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22000"/>
                  <a:lumOff val="78000"/>
                </a:schemeClr>
              </a:gs>
              <a:gs pos="21000">
                <a:srgbClr val="BAECF8"/>
              </a:gs>
            </a:gsLst>
            <a:lin ang="27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12" dirty="0">
                <a:ln>
                  <a:solidFill>
                    <a:srgbClr val="29514B"/>
                  </a:solidFill>
                </a:ln>
                <a:solidFill>
                  <a:srgbClr val="FFFFFF"/>
                </a:solidFill>
                <a:effectLst/>
                <a:latin typeface="Rockwell Nova Light" panose="02060303020205020403" pitchFamily="18" charset="0"/>
              </a:rPr>
              <a:t>Εφαρμοσμένη διδασκαλία στις ΤΠΕ και τον ψηφιακό γραμματισμό</a:t>
            </a:r>
            <a:endParaRPr lang="el-GR" sz="1512" b="1" dirty="0">
              <a:ln>
                <a:solidFill>
                  <a:srgbClr val="29514B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Rockwell Nova Light" panose="02060303020205020403" pitchFamily="18" charset="0"/>
            </a:endParaRPr>
          </a:p>
        </p:txBody>
      </p:sp>
      <p:pic>
        <p:nvPicPr>
          <p:cNvPr id="50" name="Picture 17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2871" y="10301339"/>
            <a:ext cx="999599" cy="875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92">
            <a:extLst>
              <a:ext uri="{FF2B5EF4-FFF2-40B4-BE49-F238E27FC236}">
                <a16:creationId xmlns:a16="http://schemas.microsoft.com/office/drawing/2014/main" id="{358C3587-4CBE-5446-A393-93FAC2CD3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89" y="7939234"/>
            <a:ext cx="3528000" cy="1116000"/>
          </a:xfrm>
          <a:prstGeom prst="rect">
            <a:avLst/>
          </a:prstGeom>
          <a:gradFill flip="none" rotWithShape="1">
            <a:gsLst>
              <a:gs pos="0">
                <a:srgbClr val="1EA89B">
                  <a:tint val="44500"/>
                  <a:satMod val="160000"/>
                </a:srgbClr>
              </a:gs>
              <a:gs pos="0">
                <a:srgbClr val="1EA89B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chemeClr val="accent1">
                <a:lumMod val="75000"/>
              </a:schemeClr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txBody>
          <a:bodyPr wrap="square" lIns="51206" tIns="51206" rIns="51206" bIns="5120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Οι μαθητές/τριες ήξεραν να χειρίζονται βασικές λειτουργίες του υπολογιστή (π.χ. δημιουργία φακέλου, αρχειοθέτηση, σύνταξη κειμένου στο 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word). 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Αναφορικά με το λογισμικό 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Wordwall, 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οι μαθητές δεν είχαν πρότερη γνώση.</a:t>
            </a:r>
          </a:p>
          <a:p>
            <a:pPr algn="just" eaLnBrk="1" hangingPunct="1"/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Σε αυτή τη διδασκαλία θα γνωρίσουν το λογισμικό και</a:t>
            </a:r>
            <a:r>
              <a:rPr lang="en-US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 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θα χρησιμοποιήσουν την ενότητα </a:t>
            </a:r>
            <a:r>
              <a:rPr lang="el-GR" sz="840" i="1" dirty="0">
                <a:solidFill>
                  <a:srgbClr val="29514B"/>
                </a:solidFill>
                <a:latin typeface="Rockwell Nova Light" panose="02060303020205020403" pitchFamily="18" charset="0"/>
              </a:rPr>
              <a:t>κουίζ </a:t>
            </a:r>
            <a:r>
              <a:rPr lang="el-GR" sz="840" dirty="0">
                <a:solidFill>
                  <a:srgbClr val="29514B"/>
                </a:solidFill>
                <a:latin typeface="Rockwell Nova Light" panose="02060303020205020403" pitchFamily="18" charset="0"/>
              </a:rPr>
              <a:t>(πολλαπλής επιλογής) προκειμένου να σχεδιάσουν εκπαιδευτικό υλικό εργαζόμενοι/ες σε ομάδες.</a:t>
            </a:r>
            <a:endParaRPr lang="el-GR" sz="840" dirty="0">
              <a:solidFill>
                <a:srgbClr val="29514B"/>
              </a:solidFill>
              <a:highlight>
                <a:srgbClr val="FF0000"/>
              </a:highlight>
              <a:latin typeface="Rockwell Nova Light" panose="02060303020205020403" pitchFamily="18" charset="0"/>
            </a:endParaRPr>
          </a:p>
          <a:p>
            <a:pPr algn="just" eaLnBrk="1" hangingPunct="1"/>
            <a:endParaRPr lang="el-GR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endParaRPr lang="el-GR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  <a:p>
            <a:pPr algn="just" eaLnBrk="1" hangingPunct="1"/>
            <a:endParaRPr lang="el-GR" sz="840" dirty="0">
              <a:solidFill>
                <a:srgbClr val="29514B"/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C5B29057-41E5-8F07-1A08-7AE32D435D58}"/>
              </a:ext>
            </a:extLst>
          </p:cNvPr>
          <p:cNvSpPr/>
          <p:nvPr/>
        </p:nvSpPr>
        <p:spPr>
          <a:xfrm>
            <a:off x="926889" y="7627107"/>
            <a:ext cx="3528000" cy="204826"/>
          </a:xfrm>
          <a:prstGeom prst="rect">
            <a:avLst/>
          </a:prstGeom>
          <a:gradFill flip="none" rotWithShape="1">
            <a:gsLst>
              <a:gs pos="0">
                <a:srgbClr val="1EA89B">
                  <a:shade val="30000"/>
                  <a:satMod val="115000"/>
                </a:srgbClr>
              </a:gs>
              <a:gs pos="50000">
                <a:srgbClr val="1EA89B">
                  <a:shade val="67500"/>
                  <a:satMod val="115000"/>
                </a:srgbClr>
              </a:gs>
              <a:gs pos="100000">
                <a:srgbClr val="1EA89B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12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ckwell Nova Light" panose="02060303020205020403" pitchFamily="18" charset="0"/>
              </a:rPr>
              <a:t>Τι ήξεραν / τι νέο θα μάθουν</a:t>
            </a:r>
            <a:endParaRPr lang="en-US" sz="1512" b="1" dirty="0">
              <a:solidFill>
                <a:schemeClr val="accent3">
                  <a:lumMod val="20000"/>
                  <a:lumOff val="80000"/>
                </a:schemeClr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A3F25F82-D0A9-C846-CC27-6B003A296E33}"/>
              </a:ext>
            </a:extLst>
          </p:cNvPr>
          <p:cNvSpPr/>
          <p:nvPr/>
        </p:nvSpPr>
        <p:spPr>
          <a:xfrm>
            <a:off x="925619" y="9160395"/>
            <a:ext cx="3528000" cy="204826"/>
          </a:xfrm>
          <a:prstGeom prst="rect">
            <a:avLst/>
          </a:prstGeom>
          <a:gradFill flip="none" rotWithShape="1">
            <a:gsLst>
              <a:gs pos="0">
                <a:srgbClr val="1EA89B">
                  <a:shade val="30000"/>
                  <a:satMod val="115000"/>
                </a:srgbClr>
              </a:gs>
              <a:gs pos="50000">
                <a:srgbClr val="1EA89B">
                  <a:shade val="67500"/>
                  <a:satMod val="115000"/>
                </a:srgbClr>
              </a:gs>
              <a:gs pos="100000">
                <a:srgbClr val="1EA89B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12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ckwell Nova Light" panose="02060303020205020403" pitchFamily="18" charset="0"/>
              </a:rPr>
              <a:t>Ψηφιακά εργαλεία</a:t>
            </a:r>
            <a:endParaRPr lang="en-US" sz="1512" b="1" dirty="0">
              <a:solidFill>
                <a:schemeClr val="accent3">
                  <a:lumMod val="20000"/>
                  <a:lumOff val="80000"/>
                </a:schemeClr>
              </a:solidFill>
              <a:latin typeface="Rockwell Nova Light" panose="02060303020205020403" pitchFamily="18" charset="0"/>
            </a:endParaRP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8CFE87A6-456A-FAE1-805B-2175079040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17990" r="13999"/>
          <a:stretch/>
        </p:blipFill>
        <p:spPr>
          <a:xfrm rot="19991114">
            <a:off x="-24622" y="784357"/>
            <a:ext cx="1625911" cy="120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reate Interactive Activities In Wordwall">
            <a:extLst>
              <a:ext uri="{FF2B5EF4-FFF2-40B4-BE49-F238E27FC236}">
                <a16:creationId xmlns:a16="http://schemas.microsoft.com/office/drawing/2014/main" id="{873D379C-BA5E-880D-9208-EA7F78CC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37" y="10283812"/>
            <a:ext cx="1325034" cy="749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YS OF THE WEEK QUIZ interactive worksheet | Live Worksheets">
            <a:extLst>
              <a:ext uri="{FF2B5EF4-FFF2-40B4-BE49-F238E27FC236}">
                <a16:creationId xmlns:a16="http://schemas.microsoft.com/office/drawing/2014/main" id="{E5D1F1A3-93C3-8047-A280-B5311B29E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7448570" y="10304828"/>
            <a:ext cx="1101267" cy="940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6026</TotalTime>
  <Words>978</Words>
  <Application>Microsoft Office PowerPoint</Application>
  <PresentationFormat>Χαρτί A3 (297x420 χιλ.)</PresentationFormat>
  <Paragraphs>68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Rockwell Nova Light</vt:lpstr>
      <vt:lpstr>Wingdings</vt:lpstr>
      <vt:lpstr>Office Theme</vt:lpstr>
      <vt:lpstr>Παρουσίαση του PowerPoint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48x36</dc:title>
  <dc:creator>Bill</dc:creator>
  <dc:description>Quality poster printing
www.genigraphics.com
1-800-790-4001</dc:description>
  <cp:lastModifiedBy>Σταμάτης Παπαδόπουλος</cp:lastModifiedBy>
  <cp:revision>122</cp:revision>
  <cp:lastPrinted>2013-02-12T02:21:55Z</cp:lastPrinted>
  <dcterms:created xsi:type="dcterms:W3CDTF">2013-02-10T21:14:48Z</dcterms:created>
  <dcterms:modified xsi:type="dcterms:W3CDTF">2023-11-14T20:01:03Z</dcterms:modified>
</cp:coreProperties>
</file>